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D243"/>
    <a:srgbClr val="0033CC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34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4987-457A-45A6-ACEC-6E4A90F7B66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97CB-3818-4D3E-84FB-FA354BA32A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9285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97CB-3818-4D3E-84FB-FA354BA32AE5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A1B2-4BC5-4FAA-9073-FB4B971B0E35}" type="datetimeFigureOut">
              <a:rPr lang="en-US" smtClean="0"/>
              <a:pPr/>
              <a:t>12/19/2014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ystem2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2" y="642918"/>
            <a:ext cx="8143900" cy="5446587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-36511" y="4924034"/>
            <a:ext cx="9912548" cy="1533368"/>
            <a:chOff x="-36511" y="4725296"/>
            <a:chExt cx="9876036" cy="1766995"/>
          </a:xfrm>
        </p:grpSpPr>
        <p:sp>
          <p:nvSpPr>
            <p:cNvPr id="13" name="Rectangle 12"/>
            <p:cNvSpPr/>
            <p:nvPr/>
          </p:nvSpPr>
          <p:spPr>
            <a:xfrm>
              <a:off x="-36511" y="4725296"/>
              <a:ext cx="9153870" cy="137384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5536" y="4867362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chemeClr val="bg1"/>
                  </a:solidFill>
                </a:rPr>
                <a:t>WELCOMES YOU</a:t>
              </a:r>
              <a:endParaRPr lang="en-IN" sz="36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5736" y="5415073"/>
              <a:ext cx="76437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D243"/>
                  </a:solidFill>
                </a:rPr>
                <a:t>TO THE PROFESSION OF </a:t>
              </a:r>
              <a:r>
                <a:rPr lang="en-US" sz="3600" b="1" dirty="0" smtClean="0">
                  <a:solidFill>
                    <a:srgbClr val="FFD243"/>
                  </a:solidFill>
                  <a:latin typeface="Tahoma" pitchFamily="34" charset="0"/>
                </a:rPr>
                <a:t>LIC AGENCY</a:t>
              </a:r>
              <a:endParaRPr lang="en-US" sz="2800" b="1" dirty="0" smtClean="0">
                <a:solidFill>
                  <a:srgbClr val="FFD243"/>
                </a:solidFill>
              </a:endParaRPr>
            </a:p>
            <a:p>
              <a:endParaRPr lang="en-IN" sz="2800" dirty="0">
                <a:solidFill>
                  <a:srgbClr val="FFD243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6513" y="6093296"/>
            <a:ext cx="9187713" cy="792150"/>
            <a:chOff x="-36512" y="6093296"/>
            <a:chExt cx="9180512" cy="792150"/>
          </a:xfrm>
        </p:grpSpPr>
        <p:grpSp>
          <p:nvGrpSpPr>
            <p:cNvPr id="11" name="Group 10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1028" name="Picture 4" descr="C:\Users\pc\Desktop\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grpSp>
        <p:nvGrpSpPr>
          <p:cNvPr id="29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000232" y="260648"/>
            <a:ext cx="7164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INSURANCE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CORPORATION OF INDIA</a:t>
            </a:r>
          </a:p>
        </p:txBody>
      </p:sp>
      <p:pic>
        <p:nvPicPr>
          <p:cNvPr id="33" name="Picture 2" descr="C:\Users\pc\Desktop\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4" y="8030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3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928826" y="260648"/>
            <a:ext cx="7232400" cy="739460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71414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43042" y="214290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BE PROUD TO BE ASSOCIATED WITH THE ONLY 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INSURANCE COMPANY WITH MAXIMUM AWARDS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aw1"/>
          <p:cNvPicPr>
            <a:picLocks noChangeAspect="1" noChangeArrowheads="1"/>
          </p:cNvPicPr>
          <p:nvPr/>
        </p:nvPicPr>
        <p:blipFill>
          <a:blip r:embed="rId4"/>
          <a:srcRect t="6696" b="5235"/>
          <a:stretch>
            <a:fillRect/>
          </a:stretch>
        </p:blipFill>
        <p:spPr bwMode="auto">
          <a:xfrm>
            <a:off x="1285852" y="1500174"/>
            <a:ext cx="6355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214414" y="4071942"/>
            <a:ext cx="6705600" cy="1600200"/>
            <a:chOff x="1828800" y="4038600"/>
            <a:chExt cx="6705600" cy="1600200"/>
          </a:xfrm>
        </p:grpSpPr>
        <p:pic>
          <p:nvPicPr>
            <p:cNvPr id="21" name="Picture 12" descr="AWARD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8800" y="4114800"/>
              <a:ext cx="1295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3" descr="AWARD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00400" y="4114800"/>
              <a:ext cx="13843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AWARD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53000" y="4114800"/>
              <a:ext cx="142875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5" descr="AWAR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81800" y="4038600"/>
              <a:ext cx="1752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>
          <a:xfrm>
            <a:off x="1142976" y="5715016"/>
            <a:ext cx="3500462" cy="3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4572000" y="5717116"/>
            <a:ext cx="3500462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3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4860365" cy="111600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4862646" y="0"/>
            <a:ext cx="4288554" cy="111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1785950" y="142852"/>
            <a:ext cx="7358050" cy="739460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85918" y="28572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LIFE INSURANCE  CORPORATION OF INDIA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system2\Desktop\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6764338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ystem2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pic>
        <p:nvPicPr>
          <p:cNvPr id="1027" name="Picture 3" descr="C:\Users\system2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1546"/>
            <a:ext cx="3190875" cy="5072098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-36513" y="6093296"/>
            <a:ext cx="9187713" cy="792150"/>
            <a:chOff x="-36512" y="6093296"/>
            <a:chExt cx="9180512" cy="792150"/>
          </a:xfrm>
        </p:grpSpPr>
        <p:grpSp>
          <p:nvGrpSpPr>
            <p:cNvPr id="13" name="Group 12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15" name="Picture 4" descr="C:\Users\pc\Desktop\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3571" y="1340768"/>
            <a:ext cx="650465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entury" pitchFamily="18" charset="0"/>
                <a:ea typeface="Tahoma" pitchFamily="34" charset="0"/>
                <a:cs typeface="Times New Roman" pitchFamily="18" charset="0"/>
              </a:rPr>
              <a:t>Life </a:t>
            </a:r>
            <a:r>
              <a:rPr lang="en-US" sz="2000" dirty="0">
                <a:latin typeface="Century" pitchFamily="18" charset="0"/>
                <a:ea typeface="Tahoma" pitchFamily="34" charset="0"/>
                <a:cs typeface="Times New Roman" pitchFamily="18" charset="0"/>
              </a:rPr>
              <a:t>Insurance Agency is considered as the highest paid </a:t>
            </a:r>
            <a:r>
              <a:rPr lang="en-US" sz="2000" dirty="0" smtClean="0">
                <a:latin typeface="Century" pitchFamily="18" charset="0"/>
                <a:ea typeface="Tahoma" pitchFamily="34" charset="0"/>
                <a:cs typeface="Times New Roman" pitchFamily="18" charset="0"/>
              </a:rPr>
              <a:t>Profession </a:t>
            </a:r>
            <a:r>
              <a:rPr lang="en-US" sz="2000" dirty="0">
                <a:latin typeface="Century" pitchFamily="18" charset="0"/>
                <a:ea typeface="Tahoma" pitchFamily="34" charset="0"/>
                <a:cs typeface="Times New Roman" pitchFamily="18" charset="0"/>
              </a:rPr>
              <a:t>in the World</a:t>
            </a:r>
            <a:r>
              <a:rPr lang="en-US" sz="2000" dirty="0" smtClean="0">
                <a:latin typeface="Century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latin typeface="Century" pitchFamily="18" charset="0"/>
                <a:cs typeface="Times New Roman" pitchFamily="18" charset="0"/>
              </a:rPr>
              <a:t>Can earn unlimited income.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latin typeface="Century" pitchFamily="18" charset="0"/>
                <a:cs typeface="Times New Roman" pitchFamily="18" charset="0"/>
              </a:rPr>
              <a:t>Even sky is not the limit.</a:t>
            </a:r>
          </a:p>
          <a:p>
            <a:pPr algn="just">
              <a:spcBef>
                <a:spcPct val="50000"/>
              </a:spcBef>
            </a:pPr>
            <a:endParaRPr lang="en-US" sz="2000" dirty="0">
              <a:latin typeface="Century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9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000232" y="260648"/>
            <a:ext cx="7164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INSURANCE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CORPORATION OF INDIA</a:t>
            </a: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4" y="8030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ystem2\Desktop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357694"/>
            <a:ext cx="1743075" cy="164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32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215370" cy="4572032"/>
          </a:xfrm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Start Business of your own without Capital   Investment.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It also provides you with the Royalty Income. 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Freedom to set your own working hours.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Your work gets easier and less demanding as the business grows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No Compulsory retirement.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Noble profession opens doors for social service  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Within a short span of time Standard of living could be improved.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A tool in Nation building activities as money mobilized is used for people’s welfare.</a:t>
            </a:r>
          </a:p>
          <a:p>
            <a:pPr algn="just">
              <a:spcAft>
                <a:spcPts val="600"/>
              </a:spcAft>
            </a:pPr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5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000232" y="260648"/>
            <a:ext cx="7153200" cy="504056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 OVER OTHER PROFESSIONS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pc\Desktop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14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929454" y="1214422"/>
            <a:ext cx="2214546" cy="2013374"/>
            <a:chOff x="6929454" y="1214422"/>
            <a:chExt cx="2214546" cy="2013374"/>
          </a:xfrm>
        </p:grpSpPr>
        <p:pic>
          <p:nvPicPr>
            <p:cNvPr id="3076" name="Picture 4" descr="C:\Users\pc\Desktop\tim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1214422"/>
              <a:ext cx="1400657" cy="20133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pc\Desktop\money ba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752" y="1928311"/>
              <a:ext cx="973499" cy="10502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C:\Users\pc\Desktop\money ba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501" y="1991891"/>
              <a:ext cx="973499" cy="10502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4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85720" y="1071546"/>
            <a:ext cx="8429684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As a LIC Agent you are entitled to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Commissions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Competition gift items.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Loans &amp; Advances like Computer Advance, Housing loan, Marriage advance, Furniture advance, Festival advance, Interest free two wheeler &amp; four wheeler advances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Group Term Insurance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Gratuity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Fringe benefits to Club member agent like free stationery, visiting card, envelope, office allowance etc.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29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85918" y="214290"/>
            <a:ext cx="73656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BENEFITS TO YOU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2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3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>
                <a:latin typeface="Century" pitchFamily="18" charset="0"/>
                <a:cs typeface="Times New Roman" pitchFamily="18" charset="0"/>
              </a:rPr>
              <a:t>STRONG LIC BRAND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You will be associated with one of the leading Life   Insurance Company of the World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The brand image of LIC of India is so huge, that is why LIC is voted as the most trusted brand in India.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Thus selling of Life Insurance policies of LIC is much easier.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Only 20% of the insurable population is insured, while still there is potential of 80% of population that can be insured.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Life Insurance market is an ever growing business.</a:t>
            </a:r>
          </a:p>
          <a:p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85918" y="260648"/>
            <a:ext cx="7380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MARKET POTENTIAL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2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ystem2\Desktop\pensi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2928958" cy="2653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3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As years pass, the Renewal Commission starts building up thereby assuring you a pension for you and your generations to come.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85918" y="260648"/>
            <a:ext cx="7380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30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ystem2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643174" y="285728"/>
            <a:ext cx="54878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YOU EARN YOUR OWN PENSION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" y="5572140"/>
            <a:ext cx="9144000" cy="571504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571604" y="5643578"/>
            <a:ext cx="700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TRUE SPIRIT OF SERVING THE PEOPLE AND NATION</a:t>
            </a:r>
            <a:endParaRPr lang="en-IN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3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29180" cy="44720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Club membership is the recognition given for outstanding performance.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42" name="Content Placeholder 41"/>
          <p:cNvGrpSpPr>
            <a:grpSpLocks noGrp="1"/>
          </p:cNvGrpSpPr>
          <p:nvPr>
            <p:ph sz="half" idx="2"/>
          </p:nvPr>
        </p:nvGrpSpPr>
        <p:grpSpPr>
          <a:xfrm>
            <a:off x="4786314" y="1071546"/>
            <a:ext cx="3900486" cy="4441237"/>
            <a:chOff x="3657600" y="1143000"/>
            <a:chExt cx="5715000" cy="4794853"/>
          </a:xfrm>
        </p:grpSpPr>
        <p:pic>
          <p:nvPicPr>
            <p:cNvPr id="43" name="Picture 5" descr="BD10265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49530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6" descr="BD10266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3400" y="3962400"/>
              <a:ext cx="82232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7" descr="BD10268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5400" y="3276600"/>
              <a:ext cx="6858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" descr="BD10264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1200" y="2667000"/>
              <a:ext cx="68580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9" descr="BD10266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53200" y="1905000"/>
              <a:ext cx="7620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0" descr="BD10268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86600" y="1143000"/>
              <a:ext cx="685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V="1">
              <a:off x="3657600" y="1600200"/>
              <a:ext cx="3048000" cy="312420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3810000" y="5638799"/>
              <a:ext cx="2255035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Distinguished club 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4495798" y="5029200"/>
              <a:ext cx="2615947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Branch Manager’s club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5181601" y="4267200"/>
              <a:ext cx="3290870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Divisional Manager’s club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3505200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Zonal  Manager’s Club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6477000" y="2819400"/>
              <a:ext cx="2100141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Chairman’s club</a:t>
              </a:r>
            </a:p>
          </p:txBody>
        </p:sp>
        <p:sp>
          <p:nvSpPr>
            <p:cNvPr id="55" name="Text Box 22"/>
            <p:cNvSpPr txBox="1">
              <a:spLocks noChangeArrowheads="1"/>
            </p:cNvSpPr>
            <p:nvPr/>
          </p:nvSpPr>
          <p:spPr bwMode="auto">
            <a:xfrm>
              <a:off x="7162800" y="2209801"/>
              <a:ext cx="2147040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Corporate Club</a:t>
              </a:r>
            </a:p>
          </p:txBody>
        </p:sp>
        <p:sp>
          <p:nvSpPr>
            <p:cNvPr id="56" name="Text Box 23"/>
            <p:cNvSpPr txBox="1">
              <a:spLocks noChangeArrowheads="1"/>
            </p:cNvSpPr>
            <p:nvPr/>
          </p:nvSpPr>
          <p:spPr bwMode="auto">
            <a:xfrm rot="7568674" flipV="1">
              <a:off x="3162615" y="2720693"/>
              <a:ext cx="3484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660033"/>
                  </a:solidFill>
                  <a:latin typeface="Tahoma" pitchFamily="34" charset="0"/>
                </a:rPr>
                <a:t>Your path to the TOP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857356" y="260648"/>
            <a:ext cx="7308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30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57488" y="285728"/>
            <a:ext cx="35108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CLUB MEMBERSHIP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ystem2\Desktop\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38479" y="2928934"/>
            <a:ext cx="2105025" cy="27908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143008" y="5715016"/>
            <a:ext cx="700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TRUE SPIRIT OF SERVING THE PEOPLE AND NATION</a:t>
            </a:r>
            <a:endParaRPr lang="en-IN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3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sp>
        <p:nvSpPr>
          <p:cNvPr id="37" name="Content Placeholder 3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2000" b="1" dirty="0" smtClean="0">
                <a:latin typeface="Century" pitchFamily="18" charset="0"/>
              </a:rPr>
              <a:t>MDRT ( Million Dollar Round Table)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000" b="1" dirty="0" smtClean="0">
                <a:latin typeface="Century" pitchFamily="18" charset="0"/>
              </a:rPr>
              <a:t>COT (Court of the Table)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000" b="1" dirty="0" smtClean="0">
                <a:latin typeface="Century" pitchFamily="18" charset="0"/>
              </a:rPr>
              <a:t>TOP ( Top of the Table)</a:t>
            </a:r>
          </a:p>
          <a:p>
            <a:pPr>
              <a:buNone/>
            </a:pPr>
            <a:endParaRPr lang="en-US" sz="2000" dirty="0" smtClean="0">
              <a:latin typeface="Century" pitchFamily="18" charset="0"/>
            </a:endParaRPr>
          </a:p>
          <a:p>
            <a:pPr>
              <a:buNone/>
            </a:pPr>
            <a:endParaRPr lang="en-IN" sz="2000" dirty="0">
              <a:latin typeface="Century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4860365" cy="111600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4862646" y="0"/>
            <a:ext cx="4288554" cy="111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1857356" y="189210"/>
            <a:ext cx="7286644" cy="810898"/>
          </a:xfrm>
          <a:prstGeom prst="rect">
            <a:avLst/>
          </a:prstGeom>
          <a:solidFill>
            <a:schemeClr val="bg1">
              <a:lumMod val="8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2852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00232" y="142852"/>
            <a:ext cx="71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AN AGENT WILL GET INTERNATIONAL RECOGNITION BY QUALIFYING FOR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1604" y="5643578"/>
            <a:ext cx="700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TRUE SPIRIT OF SERVING THE PEOPLE AND NATION</a:t>
            </a:r>
            <a:endParaRPr lang="en-IN" sz="2000" b="1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428728" y="3059986"/>
          <a:ext cx="6762776" cy="22325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90694"/>
                <a:gridCol w="1690694"/>
                <a:gridCol w="1690694"/>
                <a:gridCol w="1690694"/>
              </a:tblGrid>
              <a:tr h="583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QUALIFLYING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CONDITIONS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MDRT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COT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TOP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First year Commission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Rs.   8,45,300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25,35,900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50,71,800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28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First Year Premium.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Rs. 33,81,200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1,01,43,600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2,02,87,200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3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IN" b="1" dirty="0"/>
                <a:t>9845474003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28614" y="1428736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Strong determination &amp; Self confidence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entury" pitchFamily="18" charset="0"/>
              </a:rPr>
              <a:t>Ambitious to start your own business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Good communication skills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Willingness to share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Thirst for Knowledge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Quest for Self-Improvement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Eagerness to build relationships  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Smart working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Positive attitude, Consistency &amp; Perseverance</a:t>
            </a:r>
          </a:p>
          <a:p>
            <a:pPr marL="457200" indent="-457200">
              <a:lnSpc>
                <a:spcPct val="150000"/>
              </a:lnSpc>
            </a:pPr>
            <a:endParaRPr lang="en-IN" sz="2000" b="1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85918" y="260648"/>
            <a:ext cx="7365600" cy="504056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1743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57356" y="285728"/>
            <a:ext cx="59278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QUALITIES YOU NEED TO POSSESS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559</Words>
  <Application>Microsoft Office PowerPoint</Application>
  <PresentationFormat>On-screen Show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system2</dc:creator>
  <cp:lastModifiedBy>system2</cp:lastModifiedBy>
  <cp:revision>34</cp:revision>
  <dcterms:created xsi:type="dcterms:W3CDTF">2014-12-16T06:10:03Z</dcterms:created>
  <dcterms:modified xsi:type="dcterms:W3CDTF">2014-12-19T05:51:02Z</dcterms:modified>
</cp:coreProperties>
</file>